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2"/>
  </p:notesMasterIdLst>
  <p:sldIdLst>
    <p:sldId id="256" r:id="rId3"/>
    <p:sldId id="257" r:id="rId4"/>
    <p:sldId id="334" r:id="rId5"/>
    <p:sldId id="259" r:id="rId6"/>
    <p:sldId id="260" r:id="rId7"/>
    <p:sldId id="261" r:id="rId8"/>
    <p:sldId id="262" r:id="rId9"/>
    <p:sldId id="263" r:id="rId10"/>
    <p:sldId id="371" r:id="rId11"/>
    <p:sldId id="265" r:id="rId12"/>
    <p:sldId id="266" r:id="rId13"/>
    <p:sldId id="267" r:id="rId14"/>
    <p:sldId id="268" r:id="rId15"/>
    <p:sldId id="372" r:id="rId16"/>
    <p:sldId id="373" r:id="rId17"/>
    <p:sldId id="374" r:id="rId18"/>
    <p:sldId id="375" r:id="rId19"/>
    <p:sldId id="376" r:id="rId20"/>
    <p:sldId id="269" r:id="rId21"/>
    <p:sldId id="270" r:id="rId22"/>
    <p:sldId id="271" r:id="rId23"/>
    <p:sldId id="272" r:id="rId24"/>
    <p:sldId id="273" r:id="rId25"/>
    <p:sldId id="274" r:id="rId26"/>
    <p:sldId id="275" r:id="rId27"/>
    <p:sldId id="276" r:id="rId28"/>
    <p:sldId id="377" r:id="rId29"/>
    <p:sldId id="378" r:id="rId30"/>
    <p:sldId id="278" r:id="rId31"/>
    <p:sldId id="285" r:id="rId32"/>
    <p:sldId id="287" r:id="rId33"/>
    <p:sldId id="290" r:id="rId34"/>
    <p:sldId id="291" r:id="rId35"/>
    <p:sldId id="385" r:id="rId36"/>
    <p:sldId id="386" r:id="rId37"/>
    <p:sldId id="387" r:id="rId38"/>
    <p:sldId id="296" r:id="rId39"/>
    <p:sldId id="297" r:id="rId40"/>
    <p:sldId id="309" r:id="rId41"/>
    <p:sldId id="310" r:id="rId42"/>
    <p:sldId id="311" r:id="rId43"/>
    <p:sldId id="313" r:id="rId44"/>
    <p:sldId id="314" r:id="rId45"/>
    <p:sldId id="315" r:id="rId46"/>
    <p:sldId id="316" r:id="rId47"/>
    <p:sldId id="317" r:id="rId48"/>
    <p:sldId id="318" r:id="rId49"/>
    <p:sldId id="319" r:id="rId50"/>
    <p:sldId id="320" r:id="rId51"/>
  </p:sldIdLst>
  <p:sldSz cx="9144000" cy="5143500" type="screen16x9"/>
  <p:notesSz cx="6858000" cy="9144000"/>
  <p:embeddedFontLst>
    <p:embeddedFont>
      <p:font typeface="AkayaTelivigala" pitchFamily="2" charset="77"/>
      <p:regular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0"/>
    <p:restoredTop sz="97030"/>
  </p:normalViewPr>
  <p:slideViewPr>
    <p:cSldViewPr snapToGrid="0">
      <p:cViewPr varScale="1">
        <p:scale>
          <a:sx n="165" d="100"/>
          <a:sy n="165" d="100"/>
        </p:scale>
        <p:origin x="696" y="184"/>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893088c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893088c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текст 1">
  <p:cSld name="Заголовок и текст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505024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hyperlink" Target="https://gymnasium.farama.org/index.html"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0.xml"/><Relationship Id="rId4" Type="http://schemas.openxmlformats.org/officeDocument/2006/relationships/image" Target="../media/image61.jp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habr.com/ru/articles/308094/"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www.youtube.com/watch?v=9CO6M2HsoIA" TargetMode="External"/><Relationship Id="rId5" Type="http://schemas.openxmlformats.org/officeDocument/2006/relationships/hyperlink" Target="https://habr.com/ru/companies/otus/articles/429090/" TargetMode="External"/><Relationship Id="rId4" Type="http://schemas.openxmlformats.org/officeDocument/2006/relationships/hyperlink" Target="https://habr.com/ru/companies/wunderfund/articles/66765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076131"/>
            <a:ext cx="7742400" cy="3736645"/>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300"/>
              </a:spcBef>
              <a:spcAft>
                <a:spcPts val="0"/>
              </a:spcAft>
              <a:buSzPct val="100000"/>
              <a:buAutoNum type="arabicParenR"/>
            </a:pPr>
            <a:r>
              <a:rPr lang="ru" sz="1800" b="1" dirty="0"/>
              <a:t>Что получите от курса</a:t>
            </a:r>
            <a:endParaRPr sz="1800" b="1" dirty="0"/>
          </a:p>
          <a:p>
            <a:pPr marL="914400" lvl="1" indent="-314960" algn="l" rtl="0">
              <a:spcBef>
                <a:spcPts val="0"/>
              </a:spcBef>
              <a:spcAft>
                <a:spcPts val="600"/>
              </a:spcAft>
              <a:buSzPct val="100000"/>
              <a:buAutoNum type="alphaLcParenR"/>
            </a:pPr>
            <a:r>
              <a:rPr lang="ru" sz="1600" dirty="0"/>
              <a:t>познакомитесь с новой областью машинного обучения</a:t>
            </a:r>
            <a:endParaRPr sz="1600" dirty="0"/>
          </a:p>
          <a:p>
            <a:pPr lvl="2" indent="-314960">
              <a:spcBef>
                <a:spcPts val="0"/>
              </a:spcBef>
              <a:spcAft>
                <a:spcPts val="600"/>
              </a:spcAft>
              <a:buSzPct val="100000"/>
              <a:buFont typeface="Arial" panose="020B0604020202020204" pitchFamily="34" charset="0"/>
              <a:buChar char="•"/>
            </a:pPr>
            <a:r>
              <a:rPr lang="ru" sz="1400" dirty="0">
                <a:solidFill>
                  <a:schemeClr val="tx1"/>
                </a:solidFill>
              </a:rPr>
              <a:t>научитесь разрабатывать решения на базе Reinforcement Learning</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изучите ключевые особенности и основные алгоритмы Reinforcement Learning</a:t>
            </a:r>
          </a:p>
          <a:p>
            <a:pPr lvl="1" indent="-314960">
              <a:spcBef>
                <a:spcPts val="0"/>
              </a:spcBef>
              <a:spcAft>
                <a:spcPts val="600"/>
              </a:spcAft>
              <a:buSzPct val="100000"/>
              <a:buAutoNum type="alphaLcParenR"/>
            </a:pPr>
            <a:r>
              <a:rPr lang="ru-RU" sz="1600" dirty="0"/>
              <a:t>Познакомитесь с коллегами и возможно </a:t>
            </a:r>
            <a:r>
              <a:rPr lang="ru-RU" sz="1600" b="1" i="1" dirty="0"/>
              <a:t>создадите группу </a:t>
            </a:r>
            <a:r>
              <a:rPr lang="ru-RU" sz="1600" dirty="0"/>
              <a:t>для собственного пет-проекта</a:t>
            </a:r>
            <a:endParaRPr sz="1600" dirty="0"/>
          </a:p>
          <a:p>
            <a:pPr marL="457200" lvl="0" indent="-314960" algn="l" rtl="0">
              <a:spcBef>
                <a:spcPts val="300"/>
              </a:spcBef>
              <a:spcAft>
                <a:spcPts val="0"/>
              </a:spcAft>
              <a:buSzPct val="100000"/>
              <a:buAutoNum type="arabicParenR"/>
            </a:pPr>
            <a:endParaRPr lang="en-US" sz="1600" b="1" dirty="0"/>
          </a:p>
          <a:p>
            <a:pPr marL="457200" lvl="0" indent="-314960" algn="l" rtl="0">
              <a:spcBef>
                <a:spcPts val="300"/>
              </a:spcBef>
              <a:spcAft>
                <a:spcPts val="0"/>
              </a:spcAft>
              <a:buSzPct val="100000"/>
              <a:buAutoNum type="arabicParenR"/>
            </a:pPr>
            <a:r>
              <a:rPr lang="ru" sz="1800" b="1" dirty="0"/>
              <a:t>За время курса</a:t>
            </a:r>
            <a:endParaRPr sz="1800" b="1" dirty="0"/>
          </a:p>
          <a:p>
            <a:pPr marL="914400" lvl="1" indent="-314960" algn="l" rtl="0">
              <a:spcBef>
                <a:spcPts val="0"/>
              </a:spcBef>
              <a:spcAft>
                <a:spcPts val="600"/>
              </a:spcAft>
              <a:buSzPct val="100000"/>
              <a:buAutoNum type="alphaLcParenR"/>
            </a:pPr>
            <a:r>
              <a:rPr lang="ru" sz="1600" dirty="0"/>
              <a:t>Напишете простую библиотеку с основными алгоритмами</a:t>
            </a:r>
          </a:p>
          <a:p>
            <a:pPr lvl="2" indent="-314960">
              <a:spcBef>
                <a:spcPts val="0"/>
              </a:spcBef>
              <a:spcAft>
                <a:spcPts val="600"/>
              </a:spcAft>
              <a:buSzPct val="100000"/>
              <a:buFont typeface="Arial" panose="020B0604020202020204" pitchFamily="34" charset="0"/>
              <a:buChar char="•"/>
            </a:pPr>
            <a:r>
              <a:rPr lang="ru" sz="1400" dirty="0">
                <a:solidFill>
                  <a:schemeClr val="tx1"/>
                </a:solidFill>
              </a:rPr>
              <a:t>Value-based алгоритм для решения задачи в дискретной среде</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Policy-based алгоритм для решения задач с бесконечной областью действий</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Мультиагентную систему</a:t>
            </a:r>
            <a:endParaRPr sz="1400" dirty="0">
              <a:solidFill>
                <a:schemeClr val="tx1"/>
              </a:solidFill>
            </a:endParaRPr>
          </a:p>
          <a:p>
            <a:pPr marL="914400" lvl="1" indent="-314960" algn="l" rtl="0">
              <a:spcBef>
                <a:spcPts val="0"/>
              </a:spcBef>
              <a:spcAft>
                <a:spcPts val="600"/>
              </a:spcAft>
              <a:buSzPct val="100000"/>
              <a:buAutoNum type="alphaLcParenR"/>
            </a:pPr>
            <a:r>
              <a:rPr lang="ru" sz="1600" dirty="0"/>
              <a:t>Создадите финальный проект лично или коллективно с одногрупниками</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sp>
        <p:nvSpPr>
          <p:cNvPr id="294" name="Google Shape;294;p46"/>
          <p:cNvSpPr txBox="1"/>
          <p:nvPr/>
        </p:nvSpPr>
        <p:spPr>
          <a:xfrm>
            <a:off x="473250" y="1823599"/>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Вебинары</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b="1" dirty="0">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dirty="0">
                <a:solidFill>
                  <a:schemeClr val="dk1"/>
                </a:solidFill>
                <a:latin typeface="Roboto"/>
                <a:ea typeface="Roboto"/>
                <a:cs typeface="Roboto"/>
                <a:sym typeface="Roboto"/>
              </a:rPr>
              <a:t>Понедельник</a:t>
            </a:r>
            <a:r>
              <a:rPr lang="ru" sz="1300" b="1" dirty="0">
                <a:solidFill>
                  <a:schemeClr val="dk1"/>
                </a:solidFill>
                <a:latin typeface="Roboto"/>
                <a:ea typeface="Roboto"/>
                <a:cs typeface="Roboto"/>
                <a:sym typeface="Roboto"/>
              </a:rPr>
              <a:t>, </a:t>
            </a:r>
            <a:r>
              <a:rPr lang="ru-RU" sz="1300" b="1" dirty="0">
                <a:solidFill>
                  <a:schemeClr val="dk1"/>
                </a:solidFill>
                <a:latin typeface="Roboto"/>
                <a:ea typeface="Roboto"/>
                <a:cs typeface="Roboto"/>
                <a:sym typeface="Roboto"/>
              </a:rPr>
              <a:t>среда</a:t>
            </a:r>
            <a:r>
              <a:rPr lang="ru" sz="1300" b="1" dirty="0">
                <a:solidFill>
                  <a:schemeClr val="dk1"/>
                </a:solidFill>
                <a:latin typeface="Roboto"/>
                <a:ea typeface="Roboto"/>
                <a:cs typeface="Roboto"/>
                <a:sym typeface="Roboto"/>
              </a:rPr>
              <a:t>, 20:00.</a:t>
            </a:r>
            <a:endParaRPr sz="1300" b="1"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(запись и материалы</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выкладывают, как правило,</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на следующий день после</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вебинара)</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5" name="Google Shape;295;p46"/>
          <p:cNvSpPr txBox="1"/>
          <p:nvPr/>
        </p:nvSpPr>
        <p:spPr>
          <a:xfrm>
            <a:off x="3456338" y="2528549"/>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Домашние задания</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r>
              <a:rPr lang="ru" sz="1300" b="1" dirty="0">
                <a:latin typeface="Roboto"/>
                <a:ea typeface="Roboto"/>
                <a:cs typeface="Roboto"/>
                <a:sym typeface="Roboto"/>
              </a:rPr>
              <a:t>1 дз в неделю.</a:t>
            </a:r>
            <a:endParaRPr sz="1300" b="1"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Дедлайна нет, кроме окончания курса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Типовой срок проверки:</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2-3 дня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6" name="Google Shape;296;p46"/>
          <p:cNvSpPr txBox="1"/>
          <p:nvPr/>
        </p:nvSpPr>
        <p:spPr>
          <a:xfrm>
            <a:off x="6330300" y="3427376"/>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Чат в телеграм</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latin typeface="Roboto"/>
                <a:ea typeface="Roboto"/>
                <a:cs typeface="Roboto"/>
                <a:sym typeface="Roboto"/>
              </a:rPr>
              <a:t>Задавайте вопросы</a:t>
            </a:r>
            <a:r>
              <a:rPr lang="ru" sz="1300" dirty="0">
                <a:latin typeface="Roboto"/>
                <a:ea typeface="Roboto"/>
                <a:cs typeface="Roboto"/>
                <a:sym typeface="Roboto"/>
              </a:rPr>
              <a:t>, обменивайтесь инсайтами. </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Наш чат – это </a:t>
            </a:r>
            <a:br>
              <a:rPr lang="ru" sz="1300" dirty="0">
                <a:latin typeface="Roboto"/>
                <a:ea typeface="Roboto"/>
                <a:cs typeface="Roboto"/>
                <a:sym typeface="Roboto"/>
              </a:rPr>
            </a:br>
            <a:r>
              <a:rPr lang="ru" sz="1300" dirty="0">
                <a:solidFill>
                  <a:schemeClr val="dk1"/>
                </a:solidFill>
                <a:latin typeface="Roboto"/>
                <a:ea typeface="Roboto"/>
                <a:cs typeface="Roboto"/>
                <a:sym typeface="Roboto"/>
              </a:rPr>
              <a:t>#</a:t>
            </a:r>
            <a:r>
              <a:rPr lang="ru" sz="1300" b="1" dirty="0">
                <a:solidFill>
                  <a:schemeClr val="dk1"/>
                </a:solidFill>
                <a:latin typeface="Roboto"/>
                <a:ea typeface="Roboto"/>
                <a:cs typeface="Roboto"/>
                <a:sym typeface="Roboto"/>
              </a:rPr>
              <a:t>OTUS RL-202</a:t>
            </a:r>
            <a:r>
              <a:rPr lang="en-US" sz="1300" b="1" dirty="0">
                <a:solidFill>
                  <a:schemeClr val="dk1"/>
                </a:solidFill>
                <a:latin typeface="Roboto"/>
                <a:ea typeface="Roboto"/>
                <a:cs typeface="Roboto"/>
                <a:sym typeface="Roboto"/>
              </a:rPr>
              <a:t>4</a:t>
            </a:r>
            <a:r>
              <a:rPr lang="ru" sz="1300" b="1" dirty="0">
                <a:solidFill>
                  <a:schemeClr val="dk1"/>
                </a:solidFill>
                <a:latin typeface="Roboto"/>
                <a:ea typeface="Roboto"/>
                <a:cs typeface="Roboto"/>
                <a:sym typeface="Roboto"/>
              </a:rPr>
              <a:t>-</a:t>
            </a:r>
            <a:r>
              <a:rPr lang="en-US" sz="1300" b="1" dirty="0">
                <a:solidFill>
                  <a:schemeClr val="dk1"/>
                </a:solidFill>
                <a:latin typeface="Roboto"/>
                <a:ea typeface="Roboto"/>
                <a:cs typeface="Roboto"/>
                <a:sym typeface="Roboto"/>
              </a:rPr>
              <a:t>0</a:t>
            </a:r>
            <a:r>
              <a:rPr lang="ru-RU" sz="1300" b="1" dirty="0">
                <a:solidFill>
                  <a:schemeClr val="dk1"/>
                </a:solidFill>
                <a:latin typeface="Roboto"/>
                <a:ea typeface="Roboto"/>
                <a:cs typeface="Roboto"/>
                <a:sym typeface="Roboto"/>
              </a:rPr>
              <a:t>9</a:t>
            </a:r>
            <a:endParaRPr sz="1300" b="1" dirty="0">
              <a:latin typeface="Roboto"/>
              <a:ea typeface="Roboto"/>
              <a:cs typeface="Roboto"/>
              <a:sym typeface="Roboto"/>
            </a:endParaRPr>
          </a:p>
        </p:txBody>
      </p:sp>
      <p:pic>
        <p:nvPicPr>
          <p:cNvPr id="297" name="Google Shape;297;p46"/>
          <p:cNvPicPr preferRelativeResize="0"/>
          <p:nvPr/>
        </p:nvPicPr>
        <p:blipFill rotWithShape="1">
          <a:blip r:embed="rId3">
            <a:alphaModFix/>
          </a:blip>
          <a:srcRect/>
          <a:stretch/>
        </p:blipFill>
        <p:spPr>
          <a:xfrm>
            <a:off x="3560462" y="1823599"/>
            <a:ext cx="615971" cy="615950"/>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571525" y="1118649"/>
            <a:ext cx="615971" cy="615950"/>
          </a:xfrm>
          <a:prstGeom prst="rect">
            <a:avLst/>
          </a:prstGeom>
          <a:noFill/>
          <a:ln>
            <a:noFill/>
          </a:ln>
        </p:spPr>
      </p:pic>
      <p:pic>
        <p:nvPicPr>
          <p:cNvPr id="9" name="Google Shape;620;p84">
            <a:extLst>
              <a:ext uri="{FF2B5EF4-FFF2-40B4-BE49-F238E27FC236}">
                <a16:creationId xmlns:a16="http://schemas.microsoft.com/office/drawing/2014/main" id="{5562D981-7D92-094F-B4B3-4553D9575A71}"/>
              </a:ext>
            </a:extLst>
          </p:cNvPr>
          <p:cNvPicPr preferRelativeResize="0"/>
          <p:nvPr/>
        </p:nvPicPr>
        <p:blipFill rotWithShape="1">
          <a:blip r:embed="rId5">
            <a:alphaModFix/>
          </a:blip>
          <a:srcRect/>
          <a:stretch/>
        </p:blipFill>
        <p:spPr>
          <a:xfrm>
            <a:off x="6407625" y="2717656"/>
            <a:ext cx="620721" cy="620720"/>
          </a:xfrm>
          <a:prstGeom prst="rect">
            <a:avLst/>
          </a:prstGeom>
          <a:noFill/>
          <a:ln>
            <a:noFill/>
          </a:ln>
        </p:spPr>
      </p:pic>
      <p:pic>
        <p:nvPicPr>
          <p:cNvPr id="3" name="Picture 2">
            <a:extLst>
              <a:ext uri="{FF2B5EF4-FFF2-40B4-BE49-F238E27FC236}">
                <a16:creationId xmlns:a16="http://schemas.microsoft.com/office/drawing/2014/main" id="{6E037FC6-7D11-294F-92A7-A14EC27D02D8}"/>
              </a:ext>
            </a:extLst>
          </p:cNvPr>
          <p:cNvPicPr>
            <a:picLocks noChangeAspect="1"/>
          </p:cNvPicPr>
          <p:nvPr/>
        </p:nvPicPr>
        <p:blipFill>
          <a:blip r:embed="rId6"/>
          <a:stretch>
            <a:fillRect/>
          </a:stretch>
        </p:blipFill>
        <p:spPr>
          <a:xfrm>
            <a:off x="5450801" y="284257"/>
            <a:ext cx="3309499" cy="1985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pic>
        <p:nvPicPr>
          <p:cNvPr id="305" name="Google Shape;305;p47"/>
          <p:cNvPicPr preferRelativeResize="0"/>
          <p:nvPr/>
        </p:nvPicPr>
        <p:blipFill rotWithShape="1">
          <a:blip r:embed="rId3">
            <a:alphaModFix/>
          </a:blip>
          <a:srcRect/>
          <a:stretch/>
        </p:blipFill>
        <p:spPr>
          <a:xfrm>
            <a:off x="589641" y="1443384"/>
            <a:ext cx="659225" cy="659200"/>
          </a:xfrm>
          <a:prstGeom prst="rect">
            <a:avLst/>
          </a:prstGeom>
          <a:noFill/>
          <a:ln>
            <a:noFill/>
          </a:ln>
        </p:spPr>
      </p:pic>
      <p:sp>
        <p:nvSpPr>
          <p:cNvPr id="306" name="Google Shape;306;p47"/>
          <p:cNvSpPr txBox="1"/>
          <p:nvPr/>
        </p:nvSpPr>
        <p:spPr>
          <a:xfrm>
            <a:off x="1407466" y="1426624"/>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dirty="0">
                <a:solidFill>
                  <a:srgbClr val="212121"/>
                </a:solidFill>
                <a:latin typeface="Roboto"/>
                <a:ea typeface="Roboto"/>
                <a:cs typeface="Roboto"/>
                <a:sym typeface="Roboto"/>
              </a:rPr>
              <a:t>Всегда рады вашим конструктивным отзывам :)</a:t>
            </a:r>
            <a:endParaRPr sz="1500" dirty="0">
              <a:solidFill>
                <a:srgbClr val="212121"/>
              </a:solidFill>
              <a:latin typeface="Roboto"/>
              <a:ea typeface="Roboto"/>
              <a:cs typeface="Roboto"/>
              <a:sym typeface="Roboto"/>
            </a:endParaRPr>
          </a:p>
        </p:txBody>
      </p:sp>
      <p:pic>
        <p:nvPicPr>
          <p:cNvPr id="3" name="Picture 2">
            <a:extLst>
              <a:ext uri="{FF2B5EF4-FFF2-40B4-BE49-F238E27FC236}">
                <a16:creationId xmlns:a16="http://schemas.microsoft.com/office/drawing/2014/main" id="{F1C5884A-5CCF-3645-B08C-60BDE6085841}"/>
              </a:ext>
            </a:extLst>
          </p:cNvPr>
          <p:cNvPicPr>
            <a:picLocks noChangeAspect="1"/>
          </p:cNvPicPr>
          <p:nvPr/>
        </p:nvPicPr>
        <p:blipFill>
          <a:blip r:embed="rId4"/>
          <a:stretch>
            <a:fillRect/>
          </a:stretch>
        </p:blipFill>
        <p:spPr>
          <a:xfrm>
            <a:off x="4733731" y="0"/>
            <a:ext cx="4410269" cy="2680405"/>
          </a:xfrm>
          <a:prstGeom prst="rect">
            <a:avLst/>
          </a:prstGeom>
        </p:spPr>
      </p:pic>
      <p:sp>
        <p:nvSpPr>
          <p:cNvPr id="304" name="Google Shape;304;p47"/>
          <p:cNvSpPr txBox="1">
            <a:spLocks noGrp="1"/>
          </p:cNvSpPr>
          <p:nvPr>
            <p:ph type="body" idx="1"/>
          </p:nvPr>
        </p:nvSpPr>
        <p:spPr>
          <a:xfrm>
            <a:off x="2867429" y="3069713"/>
            <a:ext cx="5623429" cy="1241289"/>
          </a:xfrm>
          <a:prstGeom prst="rect">
            <a:avLst/>
          </a:prstGeom>
        </p:spPr>
        <p:txBody>
          <a:bodyPr spcFirstLastPara="1" wrap="square" lIns="91425" tIns="91425" rIns="91425" bIns="91425" anchor="t" anchorCtr="0">
            <a:normAutofit/>
          </a:bodyPr>
          <a:lstStyle/>
          <a:p>
            <a:pPr marL="0" lvl="0" indent="0" algn="l" rtl="0">
              <a:lnSpc>
                <a:spcPct val="100000"/>
              </a:lnSpc>
              <a:spcBef>
                <a:spcPts val="300"/>
              </a:spcBef>
              <a:spcAft>
                <a:spcPts val="0"/>
              </a:spcAft>
              <a:buSzPts val="1018"/>
              <a:buNone/>
            </a:pPr>
            <a:r>
              <a:rPr lang="ru" sz="1700" dirty="0"/>
              <a:t>Вебинары во многом адаптивны.</a:t>
            </a:r>
            <a:endParaRPr sz="1700" dirty="0"/>
          </a:p>
          <a:p>
            <a:pPr marL="0" lvl="0" indent="0" algn="l" rtl="0">
              <a:lnSpc>
                <a:spcPct val="100000"/>
              </a:lnSpc>
              <a:spcBef>
                <a:spcPts val="300"/>
              </a:spcBef>
              <a:spcAft>
                <a:spcPts val="0"/>
              </a:spcAft>
              <a:buSzPts val="1018"/>
              <a:buNone/>
            </a:pPr>
            <a:r>
              <a:rPr lang="ru" sz="1700" dirty="0"/>
              <a:t>Мы следим за результатами опросов, </a:t>
            </a:r>
            <a:br>
              <a:rPr lang="en-US" sz="1700" dirty="0"/>
            </a:br>
            <a:r>
              <a:rPr lang="ru" sz="1700" dirty="0"/>
              <a:t>обсуждениями в телеграм и ДЗ.</a:t>
            </a:r>
            <a:endParaRPr sz="1700" dirty="0">
              <a:solidFill>
                <a:srgbClr val="02418B"/>
              </a:solidFill>
            </a:endParaRPr>
          </a:p>
        </p:txBody>
      </p:sp>
      <p:pic>
        <p:nvPicPr>
          <p:cNvPr id="5" name="Picture 4">
            <a:extLst>
              <a:ext uri="{FF2B5EF4-FFF2-40B4-BE49-F238E27FC236}">
                <a16:creationId xmlns:a16="http://schemas.microsoft.com/office/drawing/2014/main" id="{21D42AF3-22C6-EE46-AEE6-39D4D7287826}"/>
              </a:ext>
            </a:extLst>
          </p:cNvPr>
          <p:cNvPicPr>
            <a:picLocks noChangeAspect="1"/>
          </p:cNvPicPr>
          <p:nvPr/>
        </p:nvPicPr>
        <p:blipFill>
          <a:blip r:embed="rId5"/>
          <a:stretch>
            <a:fillRect/>
          </a:stretch>
        </p:blipFill>
        <p:spPr>
          <a:xfrm>
            <a:off x="500550" y="3069713"/>
            <a:ext cx="2103971" cy="1402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Старайтесь полученные знания применять на практике</a:t>
            </a:r>
            <a:endParaRPr sz="1500" dirty="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Задавайте вопросы,</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так материал лучше усваивается</a:t>
            </a:r>
            <a:endParaRPr sz="1500" dirty="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pic>
        <p:nvPicPr>
          <p:cNvPr id="11" name="Google Shape;528;p82">
            <a:extLst>
              <a:ext uri="{FF2B5EF4-FFF2-40B4-BE49-F238E27FC236}">
                <a16:creationId xmlns:a16="http://schemas.microsoft.com/office/drawing/2014/main" id="{9B72F30F-3B58-D143-A213-DD3E96EA32EE}"/>
              </a:ext>
            </a:extLst>
          </p:cNvPr>
          <p:cNvPicPr preferRelativeResize="0"/>
          <p:nvPr/>
        </p:nvPicPr>
        <p:blipFill rotWithShape="1">
          <a:blip r:embed="rId7">
            <a:alphaModFix/>
          </a:blip>
          <a:srcRect/>
          <a:stretch/>
        </p:blipFill>
        <p:spPr>
          <a:xfrm>
            <a:off x="581326" y="4063208"/>
            <a:ext cx="620721" cy="620719"/>
          </a:xfrm>
          <a:prstGeom prst="rect">
            <a:avLst/>
          </a:prstGeom>
          <a:noFill/>
          <a:ln>
            <a:noFill/>
          </a:ln>
        </p:spPr>
      </p:pic>
      <p:sp>
        <p:nvSpPr>
          <p:cNvPr id="12" name="Google Shape;315;p48">
            <a:extLst>
              <a:ext uri="{FF2B5EF4-FFF2-40B4-BE49-F238E27FC236}">
                <a16:creationId xmlns:a16="http://schemas.microsoft.com/office/drawing/2014/main" id="{3710700A-5549-2A44-9448-5A7C88143B28}"/>
              </a:ext>
            </a:extLst>
          </p:cNvPr>
          <p:cNvSpPr txBox="1"/>
          <p:nvPr/>
        </p:nvSpPr>
        <p:spPr>
          <a:xfrm>
            <a:off x="1335850" y="4050417"/>
            <a:ext cx="2696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Обсуждайте материал и задачи в учебной группе</a:t>
            </a:r>
            <a:endParaRPr sz="1500" dirty="0">
              <a:latin typeface="Roboto"/>
              <a:ea typeface="Roboto"/>
              <a:cs typeface="Roboto"/>
              <a:sym typeface="Roboto"/>
            </a:endParaRPr>
          </a:p>
        </p:txBody>
      </p:sp>
      <p:sp>
        <p:nvSpPr>
          <p:cNvPr id="14" name="Google Shape;315;p48">
            <a:extLst>
              <a:ext uri="{FF2B5EF4-FFF2-40B4-BE49-F238E27FC236}">
                <a16:creationId xmlns:a16="http://schemas.microsoft.com/office/drawing/2014/main" id="{EBFFF96E-7B34-C349-9457-E798C5B0E3A8}"/>
              </a:ext>
            </a:extLst>
          </p:cNvPr>
          <p:cNvSpPr txBox="1"/>
          <p:nvPr/>
        </p:nvSpPr>
        <p:spPr>
          <a:xfrm>
            <a:off x="5320304" y="3935643"/>
            <a:ext cx="26961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Объединяйтесь в группе и выполняйте проект совместно</a:t>
            </a:r>
            <a:endParaRPr sz="1500" dirty="0">
              <a:latin typeface="Roboto"/>
              <a:ea typeface="Roboto"/>
              <a:cs typeface="Roboto"/>
              <a:sym typeface="Roboto"/>
            </a:endParaRPr>
          </a:p>
        </p:txBody>
      </p:sp>
      <p:pic>
        <p:nvPicPr>
          <p:cNvPr id="15" name="Google Shape;529;p82">
            <a:extLst>
              <a:ext uri="{FF2B5EF4-FFF2-40B4-BE49-F238E27FC236}">
                <a16:creationId xmlns:a16="http://schemas.microsoft.com/office/drawing/2014/main" id="{168A1E11-4256-D34E-949D-6A179F63365F}"/>
              </a:ext>
            </a:extLst>
          </p:cNvPr>
          <p:cNvPicPr preferRelativeResize="0"/>
          <p:nvPr/>
        </p:nvPicPr>
        <p:blipFill rotWithShape="1">
          <a:blip r:embed="rId8">
            <a:alphaModFix/>
          </a:blip>
          <a:srcRect/>
          <a:stretch/>
        </p:blipFill>
        <p:spPr>
          <a:xfrm>
            <a:off x="4523405" y="4061666"/>
            <a:ext cx="620721" cy="620719"/>
          </a:xfrm>
          <a:prstGeom prst="rect">
            <a:avLst/>
          </a:prstGeom>
          <a:noFill/>
          <a:ln>
            <a:noFill/>
          </a:ln>
        </p:spPr>
      </p:pic>
      <p:pic>
        <p:nvPicPr>
          <p:cNvPr id="16" name="Google Shape;536;p82">
            <a:extLst>
              <a:ext uri="{FF2B5EF4-FFF2-40B4-BE49-F238E27FC236}">
                <a16:creationId xmlns:a16="http://schemas.microsoft.com/office/drawing/2014/main" id="{40687EF5-FE60-4C4B-976A-9A5EC65CEA2C}"/>
              </a:ext>
            </a:extLst>
          </p:cNvPr>
          <p:cNvPicPr preferRelativeResize="0"/>
          <p:nvPr/>
        </p:nvPicPr>
        <p:blipFill rotWithShape="1">
          <a:blip r:embed="rId9">
            <a:alphaModFix/>
          </a:blip>
          <a:srcRect/>
          <a:stretch/>
        </p:blipFill>
        <p:spPr>
          <a:xfrm>
            <a:off x="4479098" y="548100"/>
            <a:ext cx="620721" cy="620719"/>
          </a:xfrm>
          <a:prstGeom prst="rect">
            <a:avLst/>
          </a:prstGeom>
          <a:noFill/>
          <a:ln>
            <a:noFill/>
          </a:ln>
        </p:spPr>
      </p:pic>
      <p:sp>
        <p:nvSpPr>
          <p:cNvPr id="17" name="Google Shape;314;p48">
            <a:extLst>
              <a:ext uri="{FF2B5EF4-FFF2-40B4-BE49-F238E27FC236}">
                <a16:creationId xmlns:a16="http://schemas.microsoft.com/office/drawing/2014/main" id="{5BDE2274-394D-7843-AC27-FBB1365306E2}"/>
              </a:ext>
            </a:extLst>
          </p:cNvPr>
          <p:cNvSpPr txBox="1"/>
          <p:nvPr/>
        </p:nvSpPr>
        <p:spPr>
          <a:xfrm>
            <a:off x="5444984" y="555424"/>
            <a:ext cx="3231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Определитесь зачем оно вам? Зачем вы пришли на курс?</a:t>
            </a:r>
            <a:endParaRPr sz="15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406893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dirty="0">
                <a:solidFill>
                  <a:srgbClr val="FF9900"/>
                </a:solidFill>
                <a:latin typeface="Roboto"/>
                <a:ea typeface="Roboto"/>
                <a:cs typeface="Roboto"/>
                <a:sym typeface="Roboto"/>
              </a:rPr>
              <a:t>Это нормально :)</a:t>
            </a:r>
            <a:endParaRPr sz="1700" dirty="0">
              <a:solidFill>
                <a:srgbClr val="FF9900"/>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dirty="0"/>
              <a:t>Приготовьтесь к волнообразной реакции</a:t>
            </a:r>
            <a:endParaRPr sz="1700" dirty="0"/>
          </a:p>
          <a:p>
            <a:pPr marL="0" lvl="0" indent="0" algn="l" rtl="0">
              <a:spcBef>
                <a:spcPts val="300"/>
              </a:spcBef>
              <a:spcAft>
                <a:spcPts val="0"/>
              </a:spcAft>
              <a:buClr>
                <a:schemeClr val="dk1"/>
              </a:buClr>
              <a:buSzPts val="1100"/>
              <a:buFont typeface="Arial"/>
              <a:buNone/>
            </a:pPr>
            <a:r>
              <a:rPr lang="ru" sz="1700" dirty="0"/>
              <a:t>от «ух ты как интересно», до «куда я попал?»</a:t>
            </a:r>
            <a:endParaRPr sz="1700" dirty="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pic>
        <p:nvPicPr>
          <p:cNvPr id="8" name="Google Shape;568;p83">
            <a:extLst>
              <a:ext uri="{FF2B5EF4-FFF2-40B4-BE49-F238E27FC236}">
                <a16:creationId xmlns:a16="http://schemas.microsoft.com/office/drawing/2014/main" id="{03D10E4A-0F6D-284F-9271-E59F0F2269D8}"/>
              </a:ext>
            </a:extLst>
          </p:cNvPr>
          <p:cNvPicPr preferRelativeResize="0"/>
          <p:nvPr/>
        </p:nvPicPr>
        <p:blipFill rotWithShape="1">
          <a:blip r:embed="rId3">
            <a:alphaModFix/>
          </a:blip>
          <a:srcRect/>
          <a:stretch/>
        </p:blipFill>
        <p:spPr>
          <a:xfrm>
            <a:off x="500550" y="3087932"/>
            <a:ext cx="621000" cy="621000"/>
          </a:xfrm>
          <a:prstGeom prst="rect">
            <a:avLst/>
          </a:prstGeom>
          <a:noFill/>
          <a:ln>
            <a:noFill/>
          </a:ln>
        </p:spPr>
      </p:pic>
      <p:sp>
        <p:nvSpPr>
          <p:cNvPr id="9" name="Google Shape;328;p49">
            <a:extLst>
              <a:ext uri="{FF2B5EF4-FFF2-40B4-BE49-F238E27FC236}">
                <a16:creationId xmlns:a16="http://schemas.microsoft.com/office/drawing/2014/main" id="{896CE022-B61E-1448-8B4F-F78902B8FF50}"/>
              </a:ext>
            </a:extLst>
          </p:cNvPr>
          <p:cNvSpPr txBox="1">
            <a:spLocks/>
          </p:cNvSpPr>
          <p:nvPr/>
        </p:nvSpPr>
        <p:spPr>
          <a:xfrm>
            <a:off x="1139250" y="2924358"/>
            <a:ext cx="3883200" cy="10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1pPr>
            <a:lvl2pPr marL="914400" marR="0" lvl="1" indent="-311150" algn="l" rtl="0">
              <a:lnSpc>
                <a:spcPct val="120000"/>
              </a:lnSpc>
              <a:spcBef>
                <a:spcPts val="300"/>
              </a:spcBef>
              <a:spcAft>
                <a:spcPts val="0"/>
              </a:spcAft>
              <a:buClr>
                <a:schemeClr val="dk1"/>
              </a:buClr>
              <a:buSzPts val="1300"/>
              <a:buFont typeface="Roboto"/>
              <a:buChar char="○"/>
              <a:defRPr sz="13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1100"/>
              <a:buFont typeface="Arial"/>
              <a:buNone/>
            </a:pPr>
            <a:r>
              <a:rPr lang="ru-RU" sz="1400" dirty="0"/>
              <a:t>Первые уроки позволяют адаптироваться и «влиться» в процесс и могут показаться вам слишком простыми, особенно если вы имеете опыт разработки</a:t>
            </a:r>
          </a:p>
        </p:txBody>
      </p:sp>
      <p:pic>
        <p:nvPicPr>
          <p:cNvPr id="5" name="Picture 4">
            <a:extLst>
              <a:ext uri="{FF2B5EF4-FFF2-40B4-BE49-F238E27FC236}">
                <a16:creationId xmlns:a16="http://schemas.microsoft.com/office/drawing/2014/main" id="{F473469C-DD28-E24C-B2D1-EEFD70B0533D}"/>
              </a:ext>
            </a:extLst>
          </p:cNvPr>
          <p:cNvPicPr>
            <a:picLocks noChangeAspect="1"/>
          </p:cNvPicPr>
          <p:nvPr/>
        </p:nvPicPr>
        <p:blipFill>
          <a:blip r:embed="rId4"/>
          <a:stretch>
            <a:fillRect/>
          </a:stretch>
        </p:blipFill>
        <p:spPr>
          <a:xfrm>
            <a:off x="5213850" y="1170122"/>
            <a:ext cx="3657600" cy="28225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lang="ru-RU" sz="1300" dirty="0">
              <a:latin typeface="Roboto"/>
              <a:ea typeface="Roboto"/>
              <a:cs typeface="Roboto"/>
              <a:sym typeface="Roboto"/>
            </a:endParaRPr>
          </a:p>
        </p:txBody>
      </p:sp>
      <p:sp>
        <p:nvSpPr>
          <p:cNvPr id="338" name="Google Shape;338;p50"/>
          <p:cNvSpPr txBox="1"/>
          <p:nvPr/>
        </p:nvSpPr>
        <p:spPr>
          <a:xfrm>
            <a:off x="1993125" y="2512846"/>
            <a:ext cx="6825300" cy="11048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будем</a:t>
            </a:r>
            <a:r>
              <a:rPr lang="en-US" sz="1300" b="1" dirty="0">
                <a:solidFill>
                  <a:schemeClr val="dk1"/>
                </a:solidFill>
                <a:latin typeface="Roboto"/>
                <a:ea typeface="Roboto"/>
                <a:cs typeface="Roboto"/>
                <a:sym typeface="Roboto"/>
              </a:rPr>
              <a:t> </a:t>
            </a:r>
            <a:r>
              <a:rPr lang="ru" sz="1300" b="1" dirty="0">
                <a:solidFill>
                  <a:schemeClr val="dk1"/>
                </a:solidFill>
                <a:latin typeface="Roboto"/>
                <a:ea typeface="Roboto"/>
                <a:cs typeface="Roboto"/>
                <a:sym typeface="Roboto"/>
              </a:rPr>
              <a:t>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lang="en-US" sz="1300" dirty="0">
              <a:solidFill>
                <a:schemeClr val="dk1"/>
              </a:solidFill>
              <a:latin typeface="Roboto"/>
              <a:ea typeface="Roboto"/>
              <a:cs typeface="Roboto"/>
              <a:sym typeface="Roboto"/>
            </a:endParaRPr>
          </a:p>
          <a:p>
            <a:pPr marL="457200" indent="-311150">
              <a:lnSpc>
                <a:spcPct val="115000"/>
              </a:lnSpc>
              <a:buClr>
                <a:schemeClr val="dk1"/>
              </a:buClr>
              <a:buSzPts val="1300"/>
              <a:buFont typeface="Roboto"/>
              <a:buChar char="-"/>
            </a:pPr>
            <a:r>
              <a:rPr lang="en-US" sz="1300" dirty="0">
                <a:latin typeface="Roboto"/>
                <a:ea typeface="Roboto"/>
                <a:cs typeface="Roboto"/>
                <a:sym typeface="Roboto"/>
              </a:rPr>
              <a:t>Jupyter notebook / </a:t>
            </a:r>
            <a:r>
              <a:rPr lang="en-US" sz="1300" dirty="0" err="1">
                <a:latin typeface="Roboto"/>
                <a:ea typeface="Roboto"/>
                <a:cs typeface="Roboto"/>
                <a:sym typeface="Roboto"/>
              </a:rPr>
              <a:t>VSCode</a:t>
            </a:r>
            <a:r>
              <a:rPr lang="en-US" sz="1300" dirty="0">
                <a:latin typeface="Roboto"/>
                <a:ea typeface="Roboto"/>
                <a:cs typeface="Roboto"/>
                <a:sym typeface="Roboto"/>
              </a:rPr>
              <a:t> / PyCharm</a:t>
            </a: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p:nvPr/>
        </p:nvSpPr>
        <p:spPr>
          <a:xfrm>
            <a:off x="251147" y="3241968"/>
            <a:ext cx="8641705" cy="1615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b="1" dirty="0">
                <a:solidFill>
                  <a:srgbClr val="FF7700"/>
                </a:solidFill>
                <a:latin typeface="Roboto"/>
                <a:ea typeface="Roboto"/>
                <a:cs typeface="Roboto"/>
                <a:sym typeface="Roboto"/>
              </a:rPr>
              <a:t>Обучение с подкреплением</a:t>
            </a:r>
            <a:endParaRPr sz="1200" b="1" dirty="0">
              <a:solidFill>
                <a:srgbClr val="FF7700"/>
              </a:solidFill>
              <a:latin typeface="Roboto"/>
              <a:ea typeface="Roboto"/>
              <a:cs typeface="Roboto"/>
              <a:sym typeface="Roboto"/>
            </a:endParaRPr>
          </a:p>
          <a:p>
            <a:pPr marL="0" lvl="0" indent="0" algn="l" rtl="0">
              <a:spcBef>
                <a:spcPts val="0"/>
              </a:spcBef>
              <a:spcAft>
                <a:spcPts val="0"/>
              </a:spcAft>
              <a:buNone/>
            </a:pPr>
            <a:endParaRPr sz="1200" b="1" dirty="0">
              <a:solidFill>
                <a:srgbClr val="FF7700"/>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взаимодействует со средой методом проб и ошибок, чтобы выработать наиболее оптимальное поведение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для максимизации получаемого вознаграждения.</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своими действиями может влиять на последующие состояния среды и получаемое вознаграждение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(в том числе отложенное).</a:t>
            </a:r>
            <a:endParaRPr sz="1200" dirty="0">
              <a:solidFill>
                <a:schemeClr val="dk1"/>
              </a:solidFill>
              <a:latin typeface="Roboto"/>
              <a:ea typeface="Roboto"/>
              <a:cs typeface="Roboto"/>
              <a:sym typeface="Roboto"/>
            </a:endParaRPr>
          </a:p>
        </p:txBody>
      </p:sp>
      <p:sp>
        <p:nvSpPr>
          <p:cNvPr id="331" name="Google Shape;331;p48"/>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 name="Picture 2">
            <a:extLst>
              <a:ext uri="{FF2B5EF4-FFF2-40B4-BE49-F238E27FC236}">
                <a16:creationId xmlns:a16="http://schemas.microsoft.com/office/drawing/2014/main" id="{03A924AF-833D-D94B-AA07-D19892893FF8}"/>
              </a:ext>
            </a:extLst>
          </p:cNvPr>
          <p:cNvPicPr>
            <a:picLocks noChangeAspect="1"/>
          </p:cNvPicPr>
          <p:nvPr/>
        </p:nvPicPr>
        <p:blipFill>
          <a:blip r:embed="rId3"/>
          <a:stretch>
            <a:fillRect/>
          </a:stretch>
        </p:blipFill>
        <p:spPr>
          <a:xfrm>
            <a:off x="131832" y="1195426"/>
            <a:ext cx="3482225" cy="1953208"/>
          </a:xfrm>
          <a:prstGeom prst="rect">
            <a:avLst/>
          </a:prstGeom>
        </p:spPr>
      </p:pic>
      <p:sp>
        <p:nvSpPr>
          <p:cNvPr id="7" name="TextBox 6">
            <a:extLst>
              <a:ext uri="{FF2B5EF4-FFF2-40B4-BE49-F238E27FC236}">
                <a16:creationId xmlns:a16="http://schemas.microsoft.com/office/drawing/2014/main" id="{8911D4F1-8530-D443-A772-64D4E93E7018}"/>
              </a:ext>
            </a:extLst>
          </p:cNvPr>
          <p:cNvSpPr txBox="1"/>
          <p:nvPr/>
        </p:nvSpPr>
        <p:spPr>
          <a:xfrm>
            <a:off x="3614057" y="1110201"/>
            <a:ext cx="5225142" cy="2123658"/>
          </a:xfrm>
          <a:prstGeom prst="rect">
            <a:avLst/>
          </a:prstGeom>
          <a:noFill/>
        </p:spPr>
        <p:txBody>
          <a:bodyPr wrap="square">
            <a:spAutoFit/>
          </a:bodyPr>
          <a:lstStyle/>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с учителем</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на основе прецедентов (пары стимул-реакция), с целью восстановления / приближения потенциальной функциональной связи между входными и выходными сигналами.</a:t>
            </a:r>
          </a:p>
          <a:p>
            <a:pPr marL="0" lvl="0" indent="0" algn="l" rtl="0">
              <a:spcBef>
                <a:spcPts val="0"/>
              </a:spcBef>
              <a:spcAft>
                <a:spcPts val="0"/>
              </a:spcAft>
              <a:buNone/>
            </a:pPr>
            <a:endParaRPr lang="ru-RU" sz="1200" dirty="0">
              <a:solidFill>
                <a:schemeClr val="dk1"/>
              </a:solidFill>
              <a:latin typeface="Roboto"/>
              <a:ea typeface="Roboto"/>
              <a:cs typeface="Roboto"/>
              <a:sym typeface="Roboto"/>
            </a:endParaRPr>
          </a:p>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без учителя</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с целью обнаружения структуры в некотором пространстве объектов </a:t>
            </a:r>
          </a:p>
          <a:p>
            <a:pPr marL="0" lvl="0" indent="0" algn="l" rtl="0">
              <a:spcBef>
                <a:spcPts val="0"/>
              </a:spcBef>
              <a:spcAft>
                <a:spcPts val="0"/>
              </a:spcAft>
              <a:buNone/>
            </a:pPr>
            <a:r>
              <a:rPr lang="ru-RU" sz="1200" dirty="0">
                <a:solidFill>
                  <a:schemeClr val="dk1"/>
                </a:solidFill>
                <a:latin typeface="Roboto"/>
                <a:ea typeface="Roboto"/>
                <a:cs typeface="Roboto"/>
                <a:sym typeface="Roboto"/>
              </a:rPr>
              <a:t>(внутренние взаимосвязи, зависимости, закономерности).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3727302"/>
            <a:ext cx="3413400" cy="110684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3030155"/>
            <a:ext cx="5124250" cy="1882375"/>
          </a:xfrm>
          <a:prstGeom prst="rect">
            <a:avLst/>
          </a:prstGeom>
          <a:noFill/>
          <a:ln>
            <a:noFill/>
          </a:ln>
        </p:spPr>
      </p:pic>
      <p:pic>
        <p:nvPicPr>
          <p:cNvPr id="3" name="Picture 2">
            <a:extLst>
              <a:ext uri="{FF2B5EF4-FFF2-40B4-BE49-F238E27FC236}">
                <a16:creationId xmlns:a16="http://schemas.microsoft.com/office/drawing/2014/main" id="{3330083A-FA26-074C-A116-EF5F9B0F9C3A}"/>
              </a:ext>
            </a:extLst>
          </p:cNvPr>
          <p:cNvPicPr>
            <a:picLocks noChangeAspect="1"/>
          </p:cNvPicPr>
          <p:nvPr/>
        </p:nvPicPr>
        <p:blipFill>
          <a:blip r:embed="rId4"/>
          <a:stretch>
            <a:fillRect/>
          </a:stretch>
        </p:blipFill>
        <p:spPr>
          <a:xfrm>
            <a:off x="500549" y="1097072"/>
            <a:ext cx="2982879" cy="2312602"/>
          </a:xfrm>
          <a:prstGeom prst="rect">
            <a:avLst/>
          </a:prstGeom>
        </p:spPr>
      </p:pic>
      <p:sp>
        <p:nvSpPr>
          <p:cNvPr id="9" name="TextBox 8">
            <a:extLst>
              <a:ext uri="{FF2B5EF4-FFF2-40B4-BE49-F238E27FC236}">
                <a16:creationId xmlns:a16="http://schemas.microsoft.com/office/drawing/2014/main" id="{49C337B1-DDA1-0642-93FA-ABAEDC5B58D7}"/>
              </a:ext>
            </a:extLst>
          </p:cNvPr>
          <p:cNvSpPr txBox="1"/>
          <p:nvPr/>
        </p:nvSpPr>
        <p:spPr>
          <a:xfrm>
            <a:off x="3913950" y="1310536"/>
            <a:ext cx="4572000" cy="1314078"/>
          </a:xfrm>
          <a:prstGeom prst="rect">
            <a:avLst/>
          </a:prstGeom>
          <a:noFill/>
        </p:spPr>
        <p:txBody>
          <a:bodyPr wrap="square">
            <a:spAutoFit/>
          </a:bodyPr>
          <a:lstStyle/>
          <a:p>
            <a:pPr marL="0" lvl="0" indent="0" algn="l" rtl="0">
              <a:lnSpc>
                <a:spcPct val="115000"/>
              </a:lnSpc>
              <a:spcBef>
                <a:spcPts val="300"/>
              </a:spcBef>
              <a:spcAft>
                <a:spcPts val="0"/>
              </a:spcAft>
              <a:buNone/>
            </a:pPr>
            <a:r>
              <a:rPr lang="ru-RU" sz="1400" b="1" dirty="0">
                <a:solidFill>
                  <a:srgbClr val="000000"/>
                </a:solidFill>
                <a:latin typeface="Roboto"/>
                <a:ea typeface="Roboto"/>
                <a:cs typeface="Roboto"/>
                <a:sym typeface="Roboto"/>
              </a:rPr>
              <a:t>Обучение с Подкреплением</a:t>
            </a:r>
            <a:r>
              <a:rPr lang="ru-RU" sz="1400" dirty="0">
                <a:solidFill>
                  <a:srgbClr val="000000"/>
                </a:solidFill>
                <a:latin typeface="Roboto"/>
                <a:ea typeface="Roboto"/>
                <a:cs typeface="Roboto"/>
                <a:sym typeface="Roboto"/>
              </a:rPr>
              <a:t> - это направление машинного обучения, где </a:t>
            </a:r>
            <a:r>
              <a:rPr lang="ru-RU" sz="1400" i="1" u="sng" dirty="0">
                <a:solidFill>
                  <a:srgbClr val="000000"/>
                </a:solidFill>
                <a:latin typeface="Roboto"/>
                <a:ea typeface="Roboto"/>
                <a:cs typeface="Roboto"/>
                <a:sym typeface="Roboto"/>
              </a:rPr>
              <a:t>агент</a:t>
            </a:r>
            <a:r>
              <a:rPr lang="ru-RU" sz="1400" dirty="0">
                <a:solidFill>
                  <a:srgbClr val="000000"/>
                </a:solidFill>
                <a:latin typeface="Roboto"/>
                <a:ea typeface="Roboto"/>
                <a:cs typeface="Roboto"/>
                <a:sym typeface="Roboto"/>
              </a:rPr>
              <a:t> (искусственный интеллект) обучается, </a:t>
            </a:r>
            <a:r>
              <a:rPr lang="ru-RU" sz="1400" i="1" u="sng" dirty="0">
                <a:solidFill>
                  <a:srgbClr val="000000"/>
                </a:solidFill>
                <a:latin typeface="Roboto"/>
                <a:ea typeface="Roboto"/>
                <a:cs typeface="Roboto"/>
                <a:sym typeface="Roboto"/>
              </a:rPr>
              <a:t>принимая решения</a:t>
            </a:r>
            <a:r>
              <a:rPr lang="ru-RU" sz="1400" dirty="0">
                <a:solidFill>
                  <a:srgbClr val="000000"/>
                </a:solidFill>
                <a:latin typeface="Roboto"/>
                <a:ea typeface="Roboto"/>
                <a:cs typeface="Roboto"/>
                <a:sym typeface="Roboto"/>
              </a:rPr>
              <a:t> и действуя </a:t>
            </a:r>
            <a:r>
              <a:rPr lang="ru-RU" sz="1400" i="1" u="sng" dirty="0">
                <a:solidFill>
                  <a:srgbClr val="000000"/>
                </a:solidFill>
                <a:latin typeface="Roboto"/>
                <a:ea typeface="Roboto"/>
                <a:cs typeface="Roboto"/>
                <a:sym typeface="Roboto"/>
              </a:rPr>
              <a:t>в некоторой среде</a:t>
            </a:r>
            <a:r>
              <a:rPr lang="ru-RU" sz="1400" dirty="0">
                <a:solidFill>
                  <a:srgbClr val="000000"/>
                </a:solidFill>
                <a:latin typeface="Roboto"/>
                <a:ea typeface="Roboto"/>
                <a:cs typeface="Roboto"/>
                <a:sym typeface="Roboto"/>
              </a:rPr>
              <a:t> получая награду и штрафы с целью </a:t>
            </a:r>
            <a:r>
              <a:rPr lang="ru-RU" sz="1400" i="1" u="sng" dirty="0">
                <a:solidFill>
                  <a:srgbClr val="000000"/>
                </a:solidFill>
                <a:latin typeface="Roboto"/>
                <a:ea typeface="Roboto"/>
                <a:cs typeface="Roboto"/>
                <a:sym typeface="Roboto"/>
              </a:rPr>
              <a:t>максимизировать некую награду</a:t>
            </a:r>
            <a:r>
              <a:rPr lang="ru-RU" sz="1400" dirty="0">
                <a:solidFill>
                  <a:srgbClr val="000000"/>
                </a:solidFill>
                <a:latin typeface="Roboto"/>
                <a:ea typeface="Roboto"/>
                <a:cs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sz="2400" dirty="0"/>
              <a:t>Введение в обучение с подкреплением</a:t>
            </a:r>
            <a:r>
              <a:rPr lang="ru-RU" dirty="0"/>
              <a:t>.</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Google Shape;209;p48">
            <a:extLst>
              <a:ext uri="{FF2B5EF4-FFF2-40B4-BE49-F238E27FC236}">
                <a16:creationId xmlns:a16="http://schemas.microsoft.com/office/drawing/2014/main" id="{33B90E1D-3F43-DA49-B28B-ECCA7B6E41F8}"/>
              </a:ext>
            </a:extLst>
          </p:cNvPr>
          <p:cNvSpPr txBox="1">
            <a:spLocks noGrp="1"/>
          </p:cNvSpPr>
          <p:nvPr>
            <p:ph type="subTitle" idx="3"/>
          </p:nvPr>
        </p:nvSpPr>
        <p:spPr>
          <a:xfrm>
            <a:off x="3082400" y="2701811"/>
            <a:ext cx="5095500" cy="2133660"/>
          </a:xfrm>
          <a:prstGeom prst="rect">
            <a:avLst/>
          </a:prstGeom>
        </p:spPr>
        <p:txBody>
          <a:bodyPr spcFirstLastPara="1" wrap="square" lIns="91425" tIns="91425" rIns="91425" bIns="91425" anchor="t" anchorCtr="0">
            <a:normAutofit fontScale="85000" lnSpcReduction="20000"/>
          </a:bodyPr>
          <a:lstStyle/>
          <a:p>
            <a:pPr marL="1377950" indent="-1373188"/>
            <a:r>
              <a:rPr lang="ru-RU" sz="1150" b="1" dirty="0"/>
              <a:t>Руководитель курсов: </a:t>
            </a:r>
            <a:r>
              <a:rPr lang="en-US" sz="1150" b="1" dirty="0"/>
              <a:t>Reinforcement Learning</a:t>
            </a:r>
            <a:r>
              <a:rPr lang="ru-RU" sz="1150" b="1" dirty="0"/>
              <a:t>, </a:t>
            </a:r>
            <a:r>
              <a:rPr lang="en-US" sz="1150" b="1" dirty="0"/>
              <a:t>ML Professional, ML Basic,</a:t>
            </a:r>
            <a:br>
              <a:rPr lang="en-US" sz="1150" b="1" dirty="0"/>
            </a:br>
            <a:r>
              <a:rPr lang="en-US" sz="1150" b="1" dirty="0" err="1"/>
              <a:t>MLOps</a:t>
            </a:r>
            <a:r>
              <a:rPr lang="en-US" sz="1150" b="1" dirty="0"/>
              <a:t>, </a:t>
            </a:r>
            <a:r>
              <a:rPr lang="en-US" sz="1150" b="1" dirty="0" err="1"/>
              <a:t>FinML</a:t>
            </a:r>
            <a:endParaRPr lang="ru-RU" sz="1150" b="1" dirty="0"/>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a:t>
            </a:r>
            <a:r>
              <a:rPr lang="en-US" sz="1150" b="1" dirty="0"/>
              <a:t>, </a:t>
            </a:r>
            <a:endParaRPr lang="ru-RU" sz="1150" b="1" dirty="0"/>
          </a:p>
          <a:p>
            <a:pPr marL="0" marR="0" lvl="0" indent="0" algn="l" rtl="0">
              <a:lnSpc>
                <a:spcPct val="100000"/>
              </a:lnSpc>
              <a:spcBef>
                <a:spcPts val="0"/>
              </a:spcBef>
              <a:spcAft>
                <a:spcPts val="0"/>
              </a:spcAft>
              <a:buNone/>
            </a:pPr>
            <a:r>
              <a:rPr lang="ru-RU" sz="1150" b="1" dirty="0"/>
              <a:t>Физический факультет МГУ, </a:t>
            </a:r>
            <a:r>
              <a:rPr lang="en-US" sz="1150" b="1" dirty="0"/>
              <a:t>PhD </a:t>
            </a:r>
            <a:r>
              <a:rPr lang="ru-RU" sz="1150" b="1" dirty="0"/>
              <a:t>теоретическая физика</a:t>
            </a:r>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dirty="0"/>
              <a:t>Анализ временных рядов, эволюционные модели, финансовые модели</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en-US" sz="1150" b="1" dirty="0"/>
              <a:t>LinkedIn: </a:t>
            </a:r>
            <a:r>
              <a:rPr lang="en-US" sz="1150" dirty="0">
                <a:hlinkClick r:id="rId4"/>
              </a:rPr>
              <a:t>igor-stureiko</a:t>
            </a:r>
            <a:r>
              <a:rPr lang="en-US" sz="1150" dirty="0"/>
              <a:t> </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Охлаждение дата-центров</a:t>
            </a:r>
            <a:endParaRPr dirty="0"/>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8451-21DD-C740-8DFF-B574AB7A6A9D}"/>
              </a:ext>
            </a:extLst>
          </p:cNvPr>
          <p:cNvSpPr>
            <a:spLocks noGrp="1"/>
          </p:cNvSpPr>
          <p:nvPr>
            <p:ph type="title"/>
          </p:nvPr>
        </p:nvSpPr>
        <p:spPr/>
        <p:txBody>
          <a:bodyPr/>
          <a:lstStyle/>
          <a:p>
            <a:r>
              <a:rPr lang="ru-RU" dirty="0"/>
              <a:t>Автономное вождение</a:t>
            </a:r>
            <a:endParaRPr lang="en-US" dirty="0"/>
          </a:p>
        </p:txBody>
      </p:sp>
      <p:pic>
        <p:nvPicPr>
          <p:cNvPr id="5" name="Picture 4">
            <a:extLst>
              <a:ext uri="{FF2B5EF4-FFF2-40B4-BE49-F238E27FC236}">
                <a16:creationId xmlns:a16="http://schemas.microsoft.com/office/drawing/2014/main" id="{A5B6359F-2556-824E-AD6B-AA892EFB8C45}"/>
              </a:ext>
            </a:extLst>
          </p:cNvPr>
          <p:cNvPicPr>
            <a:picLocks noChangeAspect="1"/>
          </p:cNvPicPr>
          <p:nvPr/>
        </p:nvPicPr>
        <p:blipFill>
          <a:blip r:embed="rId2"/>
          <a:stretch>
            <a:fillRect/>
          </a:stretch>
        </p:blipFill>
        <p:spPr>
          <a:xfrm>
            <a:off x="1599164" y="1224773"/>
            <a:ext cx="6045200" cy="3378200"/>
          </a:xfrm>
          <a:prstGeom prst="rect">
            <a:avLst/>
          </a:prstGeom>
        </p:spPr>
      </p:pic>
    </p:spTree>
    <p:extLst>
      <p:ext uri="{BB962C8B-B14F-4D97-AF65-F5344CB8AC3E}">
        <p14:creationId xmlns:p14="http://schemas.microsoft.com/office/powerpoint/2010/main" val="86392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7D32-9FCE-9E49-9556-923788739F72}"/>
              </a:ext>
            </a:extLst>
          </p:cNvPr>
          <p:cNvSpPr>
            <a:spLocks noGrp="1"/>
          </p:cNvSpPr>
          <p:nvPr>
            <p:ph type="title"/>
          </p:nvPr>
        </p:nvSpPr>
        <p:spPr/>
        <p:txBody>
          <a:bodyPr/>
          <a:lstStyle/>
          <a:p>
            <a:r>
              <a:rPr lang="ru-RU" dirty="0"/>
              <a:t>Контроль движения в городе</a:t>
            </a:r>
            <a:endParaRPr lang="en-US" dirty="0"/>
          </a:p>
        </p:txBody>
      </p:sp>
      <p:pic>
        <p:nvPicPr>
          <p:cNvPr id="4" name="Picture 3">
            <a:extLst>
              <a:ext uri="{FF2B5EF4-FFF2-40B4-BE49-F238E27FC236}">
                <a16:creationId xmlns:a16="http://schemas.microsoft.com/office/drawing/2014/main" id="{DF526023-D88A-BA40-BE11-1C83A7F5C2DC}"/>
              </a:ext>
            </a:extLst>
          </p:cNvPr>
          <p:cNvPicPr>
            <a:picLocks noChangeAspect="1"/>
          </p:cNvPicPr>
          <p:nvPr/>
        </p:nvPicPr>
        <p:blipFill>
          <a:blip r:embed="rId2"/>
          <a:stretch>
            <a:fillRect/>
          </a:stretch>
        </p:blipFill>
        <p:spPr>
          <a:xfrm>
            <a:off x="1320964" y="1320771"/>
            <a:ext cx="6879771" cy="3492005"/>
          </a:xfrm>
          <a:prstGeom prst="rect">
            <a:avLst/>
          </a:prstGeom>
        </p:spPr>
      </p:pic>
    </p:spTree>
    <p:extLst>
      <p:ext uri="{BB962C8B-B14F-4D97-AF65-F5344CB8AC3E}">
        <p14:creationId xmlns:p14="http://schemas.microsoft.com/office/powerpoint/2010/main" val="987129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C6A5-482F-EB4D-BB25-8C115208EA73}"/>
              </a:ext>
            </a:extLst>
          </p:cNvPr>
          <p:cNvSpPr>
            <a:spLocks noGrp="1"/>
          </p:cNvSpPr>
          <p:nvPr>
            <p:ph type="title"/>
          </p:nvPr>
        </p:nvSpPr>
        <p:spPr/>
        <p:txBody>
          <a:bodyPr/>
          <a:lstStyle/>
          <a:p>
            <a:r>
              <a:rPr lang="ru-RU" dirty="0" err="1"/>
              <a:t>Многоагентные</a:t>
            </a:r>
            <a:r>
              <a:rPr lang="ru-RU" dirty="0"/>
              <a:t> системы - рой </a:t>
            </a:r>
            <a:r>
              <a:rPr lang="ru-RU" dirty="0" err="1"/>
              <a:t>дронов</a:t>
            </a:r>
            <a:endParaRPr lang="en-US" dirty="0"/>
          </a:p>
        </p:txBody>
      </p:sp>
      <p:pic>
        <p:nvPicPr>
          <p:cNvPr id="4" name="Picture 3">
            <a:extLst>
              <a:ext uri="{FF2B5EF4-FFF2-40B4-BE49-F238E27FC236}">
                <a16:creationId xmlns:a16="http://schemas.microsoft.com/office/drawing/2014/main" id="{802A0878-D4A2-4840-BFE1-1603AD39A0EE}"/>
              </a:ext>
            </a:extLst>
          </p:cNvPr>
          <p:cNvPicPr>
            <a:picLocks noChangeAspect="1"/>
          </p:cNvPicPr>
          <p:nvPr/>
        </p:nvPicPr>
        <p:blipFill>
          <a:blip r:embed="rId2"/>
          <a:stretch>
            <a:fillRect/>
          </a:stretch>
        </p:blipFill>
        <p:spPr>
          <a:xfrm>
            <a:off x="4915166" y="1015523"/>
            <a:ext cx="4105984" cy="1949068"/>
          </a:xfrm>
          <a:prstGeom prst="rect">
            <a:avLst/>
          </a:prstGeom>
        </p:spPr>
      </p:pic>
      <p:pic>
        <p:nvPicPr>
          <p:cNvPr id="6" name="Picture 5">
            <a:extLst>
              <a:ext uri="{FF2B5EF4-FFF2-40B4-BE49-F238E27FC236}">
                <a16:creationId xmlns:a16="http://schemas.microsoft.com/office/drawing/2014/main" id="{9FF2EB59-88FF-C944-A489-EE35E8DD03FF}"/>
              </a:ext>
            </a:extLst>
          </p:cNvPr>
          <p:cNvPicPr>
            <a:picLocks noChangeAspect="1"/>
          </p:cNvPicPr>
          <p:nvPr/>
        </p:nvPicPr>
        <p:blipFill>
          <a:blip r:embed="rId3"/>
          <a:stretch>
            <a:fillRect/>
          </a:stretch>
        </p:blipFill>
        <p:spPr>
          <a:xfrm>
            <a:off x="5993881" y="3077541"/>
            <a:ext cx="2771941" cy="1735235"/>
          </a:xfrm>
          <a:prstGeom prst="rect">
            <a:avLst/>
          </a:prstGeom>
        </p:spPr>
      </p:pic>
      <p:pic>
        <p:nvPicPr>
          <p:cNvPr id="8" name="Picture 7">
            <a:extLst>
              <a:ext uri="{FF2B5EF4-FFF2-40B4-BE49-F238E27FC236}">
                <a16:creationId xmlns:a16="http://schemas.microsoft.com/office/drawing/2014/main" id="{07C2ADFB-6F96-4644-9691-67994984057D}"/>
              </a:ext>
            </a:extLst>
          </p:cNvPr>
          <p:cNvPicPr>
            <a:picLocks noChangeAspect="1"/>
          </p:cNvPicPr>
          <p:nvPr/>
        </p:nvPicPr>
        <p:blipFill>
          <a:blip r:embed="rId4"/>
          <a:stretch>
            <a:fillRect/>
          </a:stretch>
        </p:blipFill>
        <p:spPr>
          <a:xfrm>
            <a:off x="122850" y="1434264"/>
            <a:ext cx="5329798" cy="3304474"/>
          </a:xfrm>
          <a:prstGeom prst="rect">
            <a:avLst/>
          </a:prstGeom>
        </p:spPr>
      </p:pic>
    </p:spTree>
    <p:extLst>
      <p:ext uri="{BB962C8B-B14F-4D97-AF65-F5344CB8AC3E}">
        <p14:creationId xmlns:p14="http://schemas.microsoft.com/office/powerpoint/2010/main" val="3108249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extLst>
              <p:ext uri="{D42A27DB-BD31-4B8C-83A1-F6EECF244321}">
                <p14:modId xmlns:p14="http://schemas.microsoft.com/office/powerpoint/2010/main" val="832856149"/>
              </p:ext>
            </p:extLst>
          </p:nvPr>
        </p:nvGraphicFramePr>
        <p:xfrm>
          <a:off x="952500" y="1544194"/>
          <a:ext cx="7239000" cy="153920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9900"/>
                          </a:solidFill>
                          <a:latin typeface="Roboto"/>
                          <a:ea typeface="Roboto"/>
                          <a:cs typeface="Roboto"/>
                          <a:sym typeface="Roboto"/>
                        </a:rPr>
                        <a:t>2.</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Специалисты находят всё больше применений 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3.</a:t>
                      </a:r>
                      <a:endParaRPr sz="1300" b="1" dirty="0">
                        <a:solidFill>
                          <a:srgbClr val="FF9900"/>
                        </a:solidFill>
                        <a:latin typeface="Roboto"/>
                        <a:ea typeface="Roboto"/>
                        <a:cs typeface="Roboto"/>
                        <a:sym typeface="Roboto"/>
                      </a:endParaRPr>
                    </a:p>
                  </a:txBody>
                  <a:tcPr marL="198000" marR="91425" marT="68575" marB="68575" anchor="ctr">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43807049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4.</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Существуют различные типы сред, задач и алгоритмов</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35862014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Off-topic обсуждаем</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в учебной группе #</a:t>
            </a:r>
            <a:r>
              <a:rPr lang="ru" sz="1500" b="1" dirty="0">
                <a:latin typeface="Roboto"/>
                <a:ea typeface="Roboto"/>
                <a:cs typeface="Roboto"/>
                <a:sym typeface="Roboto"/>
              </a:rPr>
              <a:t>OTUS RL-202</a:t>
            </a:r>
            <a:r>
              <a:rPr lang="en-US" sz="1500" b="1" dirty="0">
                <a:latin typeface="Roboto"/>
                <a:ea typeface="Roboto"/>
                <a:cs typeface="Roboto"/>
                <a:sym typeface="Roboto"/>
              </a:rPr>
              <a:t>4</a:t>
            </a:r>
            <a:r>
              <a:rPr lang="ru" sz="1500" b="1" dirty="0">
                <a:latin typeface="Roboto"/>
                <a:ea typeface="Roboto"/>
                <a:cs typeface="Roboto"/>
                <a:sym typeface="Roboto"/>
              </a:rPr>
              <a:t>-</a:t>
            </a:r>
            <a:r>
              <a:rPr lang="en-US" sz="1500" b="1" dirty="0">
                <a:latin typeface="Roboto"/>
                <a:ea typeface="Roboto"/>
                <a:cs typeface="Roboto"/>
                <a:sym typeface="Roboto"/>
              </a:rPr>
              <a:t>09</a:t>
            </a:r>
            <a:endParaRPr sz="1500" dirty="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 </a:t>
            </a:r>
          </a:p>
          <a:p>
            <a:pPr marL="914400" lvl="1" indent="-323850" algn="l" rtl="0">
              <a:lnSpc>
                <a:spcPct val="115000"/>
              </a:lnSpc>
              <a:spcBef>
                <a:spcPts val="0"/>
              </a:spcBef>
              <a:spcAft>
                <a:spcPts val="0"/>
              </a:spcAft>
              <a:buClr>
                <a:srgbClr val="000000"/>
              </a:buClr>
              <a:buSzPts val="1500"/>
              <a:buFont typeface="Roboto"/>
              <a:buChar char="○"/>
            </a:pPr>
            <a:r>
              <a:rPr lang="en-US" sz="1500" dirty="0">
                <a:latin typeface="Roboto"/>
                <a:ea typeface="Roboto"/>
                <a:cs typeface="Roboto"/>
                <a:sym typeface="Roboto"/>
              </a:rPr>
              <a:t>pip install “gymnasium[toy-text]”</a:t>
            </a:r>
            <a:endParaRPr lang="ru"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2118769"/>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Jupyter</a:t>
            </a:r>
            <a:r>
              <a:rPr lang="ru" sz="1500" dirty="0">
                <a:solidFill>
                  <a:schemeClr val="dk1"/>
                </a:solidFill>
                <a:latin typeface="Roboto"/>
                <a:ea typeface="Roboto"/>
                <a:cs typeface="Roboto"/>
                <a:sym typeface="Roboto"/>
              </a:rPr>
              <a:t> </a:t>
            </a:r>
            <a:r>
              <a:rPr lang="ru" sz="15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OpenCV</a:t>
            </a:r>
            <a:r>
              <a:rPr lang="ru" sz="1500" dirty="0">
                <a:solidFill>
                  <a:schemeClr val="dk1"/>
                </a:solidFill>
                <a:latin typeface="Roboto"/>
                <a:ea typeface="Roboto"/>
                <a:cs typeface="Roboto"/>
                <a:sym typeface="Roboto"/>
              </a:rPr>
              <a:t> (по желанию, для отрисовки игр из Gymnasium)</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Poetry</a:t>
            </a:r>
            <a:r>
              <a:rPr lang="ru" sz="1500" dirty="0">
                <a:latin typeface="Roboto"/>
                <a:ea typeface="Roboto"/>
                <a:cs typeface="Roboto"/>
                <a:sym typeface="Roboto"/>
              </a:rPr>
              <a:t> (по желанию, крайне желателен опыт разработки ПО)</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https://python-poetry.org/docs/#installation</a:t>
            </a:r>
            <a:endParaRPr sz="1500" dirty="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для самых маленьких </a:t>
            </a:r>
            <a:r>
              <a:rPr lang="en-US" sz="1600" dirty="0">
                <a:solidFill>
                  <a:srgbClr val="333333"/>
                </a:solidFill>
                <a:highlight>
                  <a:schemeClr val="lt1"/>
                </a:highlight>
                <a:hlinkClick r:id="rId3"/>
              </a:rPr>
              <a:t>https://habr.com/ru/articles/308094/</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sz="1600" dirty="0"/>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неформальное знакомство</a:t>
            </a:r>
            <a:r>
              <a:rPr lang="ru" sz="1600" dirty="0">
                <a:solidFill>
                  <a:srgbClr val="333333"/>
                </a:solidFill>
                <a:highlight>
                  <a:schemeClr val="lt1"/>
                </a:highlight>
              </a:rPr>
              <a:t> </a:t>
            </a:r>
            <a:r>
              <a:rPr lang="en-US" sz="1600" u="sng" dirty="0">
                <a:solidFill>
                  <a:schemeClr val="accent5"/>
                </a:solidFill>
                <a:highlight>
                  <a:schemeClr val="lt1"/>
                </a:highlight>
                <a:hlinkClick r:id="rId4"/>
              </a:rPr>
              <a:t>https://habr.com/ru/companies/wunderfund/articles/667654/</a:t>
            </a: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Введение в обучение с подкреплением </a:t>
            </a:r>
            <a:r>
              <a:rPr lang="en-US" sz="1600" dirty="0">
                <a:solidFill>
                  <a:srgbClr val="333333"/>
                </a:solidFill>
                <a:highlight>
                  <a:schemeClr val="lt1"/>
                </a:highlight>
                <a:hlinkClick r:id="rId5"/>
              </a:rPr>
              <a:t>https://habr.com/ru/companies/otus/articles/429090/</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dirty="0">
                <a:solidFill>
                  <a:srgbClr val="333333"/>
                </a:solidFill>
                <a:highlight>
                  <a:schemeClr val="lt1"/>
                </a:highlight>
              </a:rPr>
              <a:t>Мотивационное видео </a:t>
            </a:r>
            <a:br>
              <a:rPr lang="ru" sz="1600" dirty="0">
                <a:solidFill>
                  <a:srgbClr val="333333"/>
                </a:solidFill>
                <a:highlight>
                  <a:schemeClr val="lt1"/>
                </a:highlight>
              </a:rPr>
            </a:br>
            <a:r>
              <a:rPr lang="en-US" sz="1600" dirty="0">
                <a:solidFill>
                  <a:srgbClr val="333333"/>
                </a:solidFill>
                <a:highlight>
                  <a:schemeClr val="lt1"/>
                </a:highlight>
                <a:hlinkClick r:id="rId6"/>
              </a:rPr>
              <a:t>https://www.youtube.com/watch?v=9CO6M2HsoIA</a:t>
            </a: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endParaRPr sz="1600" dirty="0">
              <a:solidFill>
                <a:srgbClr val="333333"/>
              </a:solidFill>
              <a:highlight>
                <a:schemeClr val="lt1"/>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a:t>
            </a:r>
            <a:r>
              <a:rPr lang="ru" dirty="0"/>
              <a:t>езисы</a:t>
            </a:r>
            <a:endParaRPr dirty="0"/>
          </a:p>
        </p:txBody>
      </p:sp>
      <p:graphicFrame>
        <p:nvGraphicFramePr>
          <p:cNvPr id="632" name="Google Shape;632;p93"/>
          <p:cNvGraphicFramePr/>
          <p:nvPr>
            <p:extLst>
              <p:ext uri="{D42A27DB-BD31-4B8C-83A1-F6EECF244321}">
                <p14:modId xmlns:p14="http://schemas.microsoft.com/office/powerpoint/2010/main" val="2162348629"/>
              </p:ext>
            </p:extLst>
          </p:nvPr>
        </p:nvGraphicFramePr>
        <p:xfrm>
          <a:off x="952500" y="1544194"/>
          <a:ext cx="7239000" cy="160017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Reinforcement Learning широко применяется в самых разных областях: от игр до управления охлаждения дата-центров и от торговли на бирже до роевого поведения дронов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solidFill>
                  <a:srgbClr val="FF9900"/>
                </a:solidFill>
                <a:latin typeface="Roboto"/>
                <a:ea typeface="Roboto"/>
                <a:cs typeface="Roboto"/>
                <a:sym typeface="Roboto"/>
              </a:rPr>
              <a:t>7</a:t>
            </a:r>
            <a:r>
              <a:rPr lang="ru" sz="1500" dirty="0">
                <a:solidFill>
                  <a:srgbClr val="FF9900"/>
                </a:solidFill>
                <a:latin typeface="Roboto"/>
                <a:ea typeface="Roboto"/>
                <a:cs typeface="Roboto"/>
                <a:sym typeface="Roboto"/>
              </a:rPr>
              <a:t> </a:t>
            </a:r>
            <a:r>
              <a:rPr lang="ru-RU" sz="1500" dirty="0">
                <a:solidFill>
                  <a:srgbClr val="FF9900"/>
                </a:solidFill>
                <a:latin typeface="Roboto"/>
                <a:ea typeface="Roboto"/>
                <a:cs typeface="Roboto"/>
                <a:sym typeface="Roboto"/>
              </a:rPr>
              <a:t>октября</a:t>
            </a:r>
            <a:r>
              <a:rPr lang="ru" sz="1500" dirty="0">
                <a:solidFill>
                  <a:srgbClr val="FF9900"/>
                </a:solidFill>
                <a:latin typeface="Roboto"/>
                <a:ea typeface="Roboto"/>
                <a:cs typeface="Roboto"/>
                <a:sym typeface="Roboto"/>
              </a:rPr>
              <a:t> 2024</a:t>
            </a:r>
            <a:endParaRPr sz="1500" dirty="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500" b="1" dirty="0">
                <a:solidFill>
                  <a:srgbClr val="050505"/>
                </a:solidFill>
                <a:latin typeface="Roboto"/>
                <a:ea typeface="Roboto"/>
                <a:cs typeface="Roboto"/>
                <a:sym typeface="Roboto"/>
              </a:rPr>
              <a:t>Ключевые понятия </a:t>
            </a:r>
            <a:r>
              <a:rPr lang="en-US" sz="2500" b="1" dirty="0">
                <a:solidFill>
                  <a:srgbClr val="050505"/>
                </a:solidFill>
                <a:latin typeface="Roboto"/>
                <a:ea typeface="Roboto"/>
                <a:cs typeface="Roboto"/>
                <a:sym typeface="Roboto"/>
              </a:rPr>
              <a:t>RL: </a:t>
            </a:r>
            <a:r>
              <a:rPr lang="ru-RU" sz="2500" b="1" dirty="0">
                <a:solidFill>
                  <a:srgbClr val="050505"/>
                </a:solidFill>
                <a:latin typeface="Roboto"/>
                <a:ea typeface="Roboto"/>
                <a:cs typeface="Roboto"/>
                <a:sym typeface="Roboto"/>
              </a:rPr>
              <a:t>агент, среда, награда, политика. Построение среды.</a:t>
            </a:r>
            <a:endParaRPr sz="2400" b="1" dirty="0">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Что такое Reinforcement Learning</a:t>
            </a:r>
            <a:endParaRPr sz="1300" dirty="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latin typeface="Roboto"/>
                <a:ea typeface="Roboto"/>
                <a:cs typeface="Roboto"/>
                <a:sym typeface="Roboto"/>
              </a:rPr>
              <a:t>Инструменты необходимые на курсе</a:t>
            </a:r>
            <a:endParaRPr sz="1300" dirty="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pic>
        <p:nvPicPr>
          <p:cNvPr id="3" name="Picture 2">
            <a:extLst>
              <a:ext uri="{FF2B5EF4-FFF2-40B4-BE49-F238E27FC236}">
                <a16:creationId xmlns:a16="http://schemas.microsoft.com/office/drawing/2014/main" id="{6687D197-ED4A-7743-8C0A-E42278B58D2E}"/>
              </a:ext>
            </a:extLst>
          </p:cNvPr>
          <p:cNvPicPr>
            <a:picLocks noChangeAspect="1"/>
          </p:cNvPicPr>
          <p:nvPr/>
        </p:nvPicPr>
        <p:blipFill>
          <a:blip r:embed="rId3"/>
          <a:stretch>
            <a:fillRect/>
          </a:stretch>
        </p:blipFill>
        <p:spPr>
          <a:xfrm>
            <a:off x="4368800" y="1348854"/>
            <a:ext cx="4569000" cy="2999476"/>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dirty="0"/>
              <a:t>15+ лет опыта в прикладной математике и математическом моделировании НИИгазэкономика ПАО Газпром</a:t>
            </a:r>
            <a:endParaRPr sz="867"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t>Руководил командой, решающей прикладные задачи, вывод готовых моделей в продакшн и поддержку решений у клиента</a:t>
            </a:r>
            <a:endParaRPr sz="867" dirty="0"/>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12+ лет опыта создания и разработки корпоративных сервисов (</a:t>
            </a:r>
            <a:r>
              <a:rPr lang="ru" sz="850" dirty="0">
                <a:solidFill>
                  <a:srgbClr val="050505"/>
                </a:solidFill>
                <a:highlight>
                  <a:srgbClr val="F8F8F8"/>
                </a:highlight>
              </a:rPr>
              <a:t>ЭкспрессВолгаБанк, ПАО "Ростелеком" и др.)</a:t>
            </a:r>
            <a:endParaRPr sz="850"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dirty="0"/>
          </a:p>
          <a:p>
            <a:pPr marL="0" lvl="0" indent="0" algn="l" rtl="0">
              <a:lnSpc>
                <a:spcPct val="100000"/>
              </a:lnSpc>
              <a:spcBef>
                <a:spcPts val="0"/>
              </a:spcBef>
              <a:spcAft>
                <a:spcPts val="0"/>
              </a:spcAft>
              <a:buSzPts val="597"/>
              <a:buNone/>
            </a:pPr>
            <a:endParaRPr sz="867" dirty="0"/>
          </a:p>
        </p:txBody>
      </p:sp>
      <p:pic>
        <p:nvPicPr>
          <p:cNvPr id="231" name="Google Shape;231;p40"/>
          <p:cNvPicPr preferRelativeResize="0"/>
          <p:nvPr/>
        </p:nvPicPr>
        <p:blipFill>
          <a:blip r:embed="rId4"/>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1708980" y="297526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dirty="0">
                <a:solidFill>
                  <a:srgbClr val="FF9900"/>
                </a:solidFill>
              </a:rPr>
              <a:t>Анатолий Чудаков</a:t>
            </a:r>
            <a:endParaRPr sz="1517" b="1" dirty="0">
              <a:solidFill>
                <a:srgbClr val="FF9900"/>
              </a:solidFill>
            </a:endParaRPr>
          </a:p>
        </p:txBody>
      </p:sp>
      <p:sp>
        <p:nvSpPr>
          <p:cNvPr id="233" name="Google Shape;233;p40"/>
          <p:cNvSpPr txBox="1">
            <a:spLocks noGrp="1"/>
          </p:cNvSpPr>
          <p:nvPr>
            <p:ph type="subTitle" idx="4294967295"/>
          </p:nvPr>
        </p:nvSpPr>
        <p:spPr>
          <a:xfrm>
            <a:off x="1708975" y="327570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850" dirty="0" err="1"/>
              <a:t>Teamlead</a:t>
            </a:r>
            <a:r>
              <a:rPr lang="en-US" sz="850" dirty="0"/>
              <a:t> </a:t>
            </a:r>
            <a:r>
              <a:rPr lang="ru-RU" sz="850" dirty="0"/>
              <a:t>в</a:t>
            </a:r>
            <a:r>
              <a:rPr lang="en-US" sz="850" dirty="0"/>
              <a:t> </a:t>
            </a:r>
            <a:r>
              <a:rPr lang="ru-RU" sz="850" dirty="0"/>
              <a:t>команде кинотеатра </a:t>
            </a:r>
            <a:r>
              <a:rPr lang="en-US" sz="850" dirty="0"/>
              <a:t>Wink</a:t>
            </a:r>
            <a:r>
              <a:rPr lang="ru-RU" sz="850" dirty="0"/>
              <a:t>.</a:t>
            </a:r>
          </a:p>
          <a:p>
            <a:pPr marL="0" lvl="0" indent="0" algn="l" rtl="0">
              <a:lnSpc>
                <a:spcPct val="115000"/>
              </a:lnSpc>
              <a:spcBef>
                <a:spcPts val="0"/>
              </a:spcBef>
              <a:spcAft>
                <a:spcPts val="0"/>
              </a:spcAft>
              <a:buClr>
                <a:schemeClr val="dk1"/>
              </a:buClr>
              <a:buSzPts val="1100"/>
              <a:buFont typeface="Arial"/>
              <a:buNone/>
            </a:pPr>
            <a:r>
              <a:rPr lang="ru-RU" sz="850" dirty="0"/>
              <a:t>Промышленный опыт </a:t>
            </a:r>
            <a:r>
              <a:rPr lang="en-US" sz="850" dirty="0"/>
              <a:t>SOTA </a:t>
            </a:r>
            <a:r>
              <a:rPr lang="ru-RU" sz="850" dirty="0"/>
              <a:t>разработки </a:t>
            </a:r>
            <a:r>
              <a:rPr lang="en-US" sz="850" dirty="0"/>
              <a:t>RL </a:t>
            </a:r>
            <a:r>
              <a:rPr lang="ru-RU" sz="850" dirty="0"/>
              <a:t>в рекомендательных системах и </a:t>
            </a:r>
            <a:r>
              <a:rPr lang="en-US" sz="850" dirty="0"/>
              <a:t>uplift </a:t>
            </a:r>
            <a:r>
              <a:rPr lang="ru-RU" sz="85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850" dirty="0"/>
          </a:p>
          <a:p>
            <a:pPr marL="0" lvl="0" indent="0" algn="l" rtl="0">
              <a:lnSpc>
                <a:spcPct val="115000"/>
              </a:lnSpc>
              <a:spcBef>
                <a:spcPts val="0"/>
              </a:spcBef>
              <a:spcAft>
                <a:spcPts val="0"/>
              </a:spcAft>
              <a:buClr>
                <a:schemeClr val="dk1"/>
              </a:buClr>
              <a:buSzPts val="1100"/>
              <a:buFont typeface="Arial"/>
              <a:buNone/>
            </a:pPr>
            <a:r>
              <a:rPr lang="ru-RU" sz="850" dirty="0"/>
              <a:t>Образование: Прикладная макроэкономика (СПбГУ) </a:t>
            </a:r>
            <a:r>
              <a:rPr lang="en-US" sz="850" dirty="0" err="1"/>
              <a:t>Otus</a:t>
            </a:r>
            <a:r>
              <a:rPr lang="en-US" sz="850" dirty="0"/>
              <a:t> Certified Educator</a:t>
            </a:r>
            <a:endParaRPr sz="867" dirty="0"/>
          </a:p>
        </p:txBody>
      </p:sp>
      <p:pic>
        <p:nvPicPr>
          <p:cNvPr id="234" name="Google Shape;234;p40"/>
          <p:cNvPicPr preferRelativeResize="0"/>
          <p:nvPr/>
        </p:nvPicPr>
        <p:blipFill>
          <a:blip r:embed="rId5"/>
          <a:srcRect t="11003" b="11003"/>
          <a:stretch/>
        </p:blipFill>
        <p:spPr>
          <a:xfrm>
            <a:off x="789925" y="3032406"/>
            <a:ext cx="830100" cy="819000"/>
          </a:xfrm>
          <a:prstGeom prst="ellipse">
            <a:avLst/>
          </a:prstGeom>
          <a:noFill/>
          <a:ln>
            <a:noFill/>
          </a:ln>
        </p:spPr>
      </p:pic>
      <p:sp>
        <p:nvSpPr>
          <p:cNvPr id="13" name="Google Shape;232;p40">
            <a:extLst>
              <a:ext uri="{FF2B5EF4-FFF2-40B4-BE49-F238E27FC236}">
                <a16:creationId xmlns:a16="http://schemas.microsoft.com/office/drawing/2014/main" id="{DD1D862D-96B7-E544-BC91-3748B9671469}"/>
              </a:ext>
            </a:extLst>
          </p:cNvPr>
          <p:cNvSpPr txBox="1">
            <a:spLocks/>
          </p:cNvSpPr>
          <p:nvPr/>
        </p:nvSpPr>
        <p:spPr>
          <a:xfrm>
            <a:off x="5880205" y="2975261"/>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3;p40">
            <a:extLst>
              <a:ext uri="{FF2B5EF4-FFF2-40B4-BE49-F238E27FC236}">
                <a16:creationId xmlns:a16="http://schemas.microsoft.com/office/drawing/2014/main" id="{8D70BBBC-5A38-0141-83E0-4132E581E59F}"/>
              </a:ext>
            </a:extLst>
          </p:cNvPr>
          <p:cNvSpPr txBox="1">
            <a:spLocks/>
          </p:cNvSpPr>
          <p:nvPr/>
        </p:nvSpPr>
        <p:spPr>
          <a:xfrm>
            <a:off x="5880200" y="3275700"/>
            <a:ext cx="27072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15000"/>
              </a:lnSpc>
              <a:buSzPts val="1100"/>
              <a:buFont typeface="Arial"/>
              <a:buNone/>
            </a:pPr>
            <a:r>
              <a:rPr lang="en-US" sz="850" dirty="0"/>
              <a:t>Senior </a:t>
            </a:r>
            <a:r>
              <a:rPr lang="en-US" sz="850" dirty="0" err="1"/>
              <a:t>DataScientist</a:t>
            </a:r>
            <a:r>
              <a:rPr lang="en-US" sz="850" dirty="0"/>
              <a:t>, </a:t>
            </a:r>
            <a:r>
              <a:rPr lang="ru-RU" sz="850" dirty="0"/>
              <a:t>Самолет</a:t>
            </a:r>
            <a:r>
              <a:rPr lang="en-US" sz="850" dirty="0"/>
              <a:t> </a:t>
            </a:r>
            <a:endParaRPr lang="ru-RU" sz="850" dirty="0"/>
          </a:p>
          <a:p>
            <a:pPr marL="0" indent="0">
              <a:lnSpc>
                <a:spcPct val="115000"/>
              </a:lnSpc>
              <a:buSzPts val="1100"/>
              <a:buFont typeface="Arial"/>
              <a:buNone/>
            </a:pPr>
            <a:endParaRPr lang="ru-RU" sz="850" dirty="0"/>
          </a:p>
          <a:p>
            <a:pPr marL="0" indent="0">
              <a:lnSpc>
                <a:spcPct val="115000"/>
              </a:lnSpc>
              <a:buSzPts val="1100"/>
              <a:buFont typeface="Arial"/>
              <a:buNone/>
            </a:pPr>
            <a:r>
              <a:rPr lang="ru-RU" sz="850" dirty="0"/>
              <a:t>Задачи </a:t>
            </a:r>
            <a:r>
              <a:rPr lang="en-US" sz="850" dirty="0"/>
              <a:t>NLP (Topic Modeling, NER) </a:t>
            </a:r>
            <a:r>
              <a:rPr lang="ru-RU" sz="850" dirty="0"/>
              <a:t>и </a:t>
            </a:r>
            <a:r>
              <a:rPr lang="en-US" sz="850" dirty="0"/>
              <a:t>CV (face detection, instance segmentation, semantic segmentation, age/gender classification)</a:t>
            </a:r>
            <a:r>
              <a:rPr lang="ru-RU" sz="850" dirty="0"/>
              <a:t>, Кластерный анализ целевых аудитории (</a:t>
            </a:r>
            <a:r>
              <a:rPr lang="en-US" sz="850" dirty="0"/>
              <a:t>clustering)</a:t>
            </a:r>
            <a:r>
              <a:rPr lang="ru-RU" sz="850" dirty="0"/>
              <a:t>, Прогнозирование бизнес-метрик (</a:t>
            </a:r>
            <a:r>
              <a:rPr lang="en-US" sz="850" dirty="0"/>
              <a:t>classical ML)</a:t>
            </a:r>
          </a:p>
        </p:txBody>
      </p:sp>
      <p:pic>
        <p:nvPicPr>
          <p:cNvPr id="15" name="Google Shape;234;p40">
            <a:extLst>
              <a:ext uri="{FF2B5EF4-FFF2-40B4-BE49-F238E27FC236}">
                <a16:creationId xmlns:a16="http://schemas.microsoft.com/office/drawing/2014/main" id="{A8EB224D-D24D-8844-8B35-9DB302C61750}"/>
              </a:ext>
            </a:extLst>
          </p:cNvPr>
          <p:cNvPicPr preferRelativeResize="0"/>
          <p:nvPr/>
        </p:nvPicPr>
        <p:blipFill>
          <a:blip r:embed="rId6"/>
          <a:srcRect t="12897" b="12897"/>
          <a:stretch/>
        </p:blipFill>
        <p:spPr>
          <a:xfrm>
            <a:off x="4961150" y="303240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TotalTime>
  <Words>2635</Words>
  <Application>Microsoft Macintosh PowerPoint</Application>
  <PresentationFormat>On-screen Show (16:9)</PresentationFormat>
  <Paragraphs>372</Paragraphs>
  <Slides>49</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Courier New</vt:lpstr>
      <vt:lpstr>Google Sans</vt:lpstr>
      <vt:lpstr>AkayaTelivigala</vt:lpstr>
      <vt:lpstr>Roboto</vt:lpstr>
      <vt:lpstr>Bradley Hand</vt:lpstr>
      <vt:lpstr>Светлая тема</vt:lpstr>
      <vt:lpstr>Светлая тема</vt:lpstr>
      <vt:lpstr>Reinforcement Learning Введение </vt:lpstr>
      <vt:lpstr>Проверить, идет ли запись</vt:lpstr>
      <vt:lpstr>Reinforcement learning. Введение в обучение с подкреплением.</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Программа курса</vt:lpstr>
      <vt:lpstr>Программа курса</vt:lpstr>
      <vt:lpstr>Программа курса</vt:lpstr>
      <vt:lpstr>Программа курса</vt:lpstr>
      <vt:lpstr>Программа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Третья парадигма машинного обучения</vt:lpstr>
      <vt:lpstr>Третья парадигма машинного обучения</vt:lpstr>
      <vt:lpstr>PowerPoint Presentation</vt:lpstr>
      <vt:lpstr>Вопросы?</vt:lpstr>
      <vt:lpstr>Современные применения</vt:lpstr>
      <vt:lpstr>Охлаждение дата-центров</vt:lpstr>
      <vt:lpstr>Торговля на бирже</vt:lpstr>
      <vt:lpstr>Автономное вождение</vt:lpstr>
      <vt:lpstr>Контроль движения в городе</vt:lpstr>
      <vt:lpstr>Многоагентные системы - рой дронов</vt:lpstr>
      <vt:lpstr>Вопросы?</vt:lpstr>
      <vt:lpstr>Ключевые тезисы  </vt:lpstr>
      <vt:lpstr>Необходимые инструменты</vt:lpstr>
      <vt:lpstr>Что установить?</vt:lpstr>
      <vt:lpstr>Дополнительные инструменты</vt:lpstr>
      <vt:lpstr>Список материалов для изучения</vt:lpstr>
      <vt:lpstr>Вопросы?</vt:lpstr>
      <vt:lpstr>Рефлексия</vt:lpstr>
      <vt:lpstr>Цели вебинара</vt:lpstr>
      <vt:lpstr>Тезисы</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52</cp:revision>
  <dcterms:modified xsi:type="dcterms:W3CDTF">2024-09-29T14:19:59Z</dcterms:modified>
</cp:coreProperties>
</file>